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EB Garamon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EBGaramond-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EBGaramond-italic.fntdata"/><Relationship Id="rId10" Type="http://schemas.openxmlformats.org/officeDocument/2006/relationships/slide" Target="slides/slide6.xml"/><Relationship Id="rId32" Type="http://schemas.openxmlformats.org/officeDocument/2006/relationships/font" Target="fonts/EBGaramond-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EBGaramond-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ww.scholarpedia.org/article/Text_categorization"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Shape 67"/>
          <p:cNvSpPr txBox="1"/>
          <p:nvPr>
            <p:ph type="ctrTitle"/>
          </p:nvPr>
        </p:nvSpPr>
        <p:spPr>
          <a:xfrm>
            <a:off x="460950" y="211200"/>
            <a:ext cx="8151600" cy="23109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t/>
            </a:r>
            <a:endParaRPr b="1" sz="4000">
              <a:solidFill>
                <a:srgbClr val="1A1A1A"/>
              </a:solidFill>
              <a:latin typeface="Raleway"/>
              <a:ea typeface="Raleway"/>
              <a:cs typeface="Raleway"/>
              <a:sym typeface="Raleway"/>
            </a:endParaRPr>
          </a:p>
          <a:p>
            <a:pPr indent="0" lvl="0" marL="0">
              <a:spcBef>
                <a:spcPts val="0"/>
              </a:spcBef>
              <a:spcAft>
                <a:spcPts val="0"/>
              </a:spcAft>
              <a:buNone/>
            </a:pPr>
            <a:r>
              <a:rPr b="1" lang="en" sz="3600">
                <a:solidFill>
                  <a:srgbClr val="1A1A1A"/>
                </a:solidFill>
                <a:latin typeface="Raleway"/>
                <a:ea typeface="Raleway"/>
                <a:cs typeface="Raleway"/>
                <a:sym typeface="Raleway"/>
              </a:rPr>
              <a:t>Comparing efficiencies of K-Means and K-Nearest Neighbour algorithms in Text Categorization</a:t>
            </a:r>
            <a:endParaRPr sz="3600"/>
          </a:p>
        </p:txBody>
      </p:sp>
      <p:sp>
        <p:nvSpPr>
          <p:cNvPr id="68" name="Shape 68"/>
          <p:cNvSpPr txBox="1"/>
          <p:nvPr>
            <p:ph idx="1" type="subTitle"/>
          </p:nvPr>
        </p:nvSpPr>
        <p:spPr>
          <a:xfrm>
            <a:off x="529700" y="2951100"/>
            <a:ext cx="8222100" cy="1471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b="1"/>
          </a:p>
          <a:p>
            <a:pPr indent="0" lvl="0" marL="0">
              <a:spcBef>
                <a:spcPts val="0"/>
              </a:spcBef>
              <a:spcAft>
                <a:spcPts val="0"/>
              </a:spcAft>
              <a:buNone/>
            </a:pPr>
            <a:r>
              <a:rPr b="1" lang="en"/>
              <a:t>For the partial fulfillment of CS306</a:t>
            </a:r>
            <a:endParaRPr b="1"/>
          </a:p>
          <a:p>
            <a:pPr indent="0" lvl="0" marL="0">
              <a:spcBef>
                <a:spcPts val="0"/>
              </a:spcBef>
              <a:spcAft>
                <a:spcPts val="0"/>
              </a:spcAft>
              <a:buNone/>
            </a:pPr>
            <a:r>
              <a:rPr b="1" lang="en"/>
              <a:t>Presented by: </a:t>
            </a:r>
            <a:endParaRPr b="1"/>
          </a:p>
          <a:p>
            <a:pPr indent="0" lvl="0" marL="0">
              <a:spcBef>
                <a:spcPts val="0"/>
              </a:spcBef>
              <a:spcAft>
                <a:spcPts val="0"/>
              </a:spcAft>
              <a:buNone/>
            </a:pPr>
            <a:r>
              <a:rPr lang="en"/>
              <a:t>Jayashree Phukan (1501023)</a:t>
            </a:r>
            <a:endParaRPr b="1"/>
          </a:p>
          <a:p>
            <a:pPr indent="0" lvl="0" marL="0">
              <a:spcBef>
                <a:spcPts val="0"/>
              </a:spcBef>
              <a:spcAft>
                <a:spcPts val="0"/>
              </a:spcAft>
              <a:buNone/>
            </a:pPr>
            <a:r>
              <a:rPr lang="en"/>
              <a:t>Nilotpola Sarma (1501034)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Shape 13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3000"/>
              <a:t>Literature Survey - 2</a:t>
            </a:r>
            <a:endParaRPr sz="3000"/>
          </a:p>
        </p:txBody>
      </p:sp>
      <p:sp>
        <p:nvSpPr>
          <p:cNvPr id="138" name="Shape 138"/>
          <p:cNvSpPr txBox="1"/>
          <p:nvPr/>
        </p:nvSpPr>
        <p:spPr>
          <a:xfrm>
            <a:off x="347875" y="4488350"/>
            <a:ext cx="8578200" cy="521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t>Malviya, Rajesh, and Pranita Jain. "A Novel Text Categorization Approach based on K-means and Support Vector Machine." </a:t>
            </a:r>
            <a:r>
              <a:rPr i="1" lang="en" sz="1100"/>
              <a:t>International Journal of Computer Applications</a:t>
            </a:r>
            <a:r>
              <a:rPr lang="en" sz="1100"/>
              <a:t> 130.14 (2015).</a:t>
            </a:r>
            <a:endParaRPr/>
          </a:p>
        </p:txBody>
      </p:sp>
      <p:sp>
        <p:nvSpPr>
          <p:cNvPr id="139" name="Shape 139"/>
          <p:cNvSpPr txBox="1"/>
          <p:nvPr/>
        </p:nvSpPr>
        <p:spPr>
          <a:xfrm>
            <a:off x="347875" y="757850"/>
            <a:ext cx="8485500" cy="373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a:latin typeface="EB Garamond"/>
                <a:ea typeface="EB Garamond"/>
                <a:cs typeface="EB Garamond"/>
                <a:sym typeface="EB Garamond"/>
              </a:rPr>
              <a:t>A Novel Text Categorization Approach based on K-means and Support Vector Machine:</a:t>
            </a:r>
            <a:endParaRPr b="1" sz="1800">
              <a:latin typeface="EB Garamond"/>
              <a:ea typeface="EB Garamond"/>
              <a:cs typeface="EB Garamond"/>
              <a:sym typeface="EB Garamond"/>
            </a:endParaRPr>
          </a:p>
          <a:p>
            <a:pPr indent="0" lvl="0" marL="0" rtl="0" algn="just">
              <a:spcBef>
                <a:spcPts val="0"/>
              </a:spcBef>
              <a:spcAft>
                <a:spcPts val="0"/>
              </a:spcAft>
              <a:buNone/>
            </a:pPr>
            <a:r>
              <a:t/>
            </a:r>
            <a:endParaRPr b="1" sz="1800">
              <a:latin typeface="EB Garamond"/>
              <a:ea typeface="EB Garamond"/>
              <a:cs typeface="EB Garamond"/>
              <a:sym typeface="EB Garamo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Shape 14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3000"/>
              <a:t>Literature Survey - 3</a:t>
            </a:r>
            <a:endParaRPr sz="3000"/>
          </a:p>
        </p:txBody>
      </p:sp>
      <p:sp>
        <p:nvSpPr>
          <p:cNvPr id="145" name="Shape 145"/>
          <p:cNvSpPr txBox="1"/>
          <p:nvPr/>
        </p:nvSpPr>
        <p:spPr>
          <a:xfrm>
            <a:off x="347875" y="4488350"/>
            <a:ext cx="8578200" cy="521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t>Trstenjak, Bruno, Sasa Mikac, and Dzenana Donko. "KNN with TF-IDF based Framework for Text Categorization." </a:t>
            </a:r>
            <a:r>
              <a:rPr i="1" lang="en" sz="1100"/>
              <a:t>Procedia Engineering</a:t>
            </a:r>
            <a:r>
              <a:rPr lang="en" sz="1100"/>
              <a:t> 69 (2014): 1356-1364.</a:t>
            </a:r>
            <a:endParaRPr/>
          </a:p>
        </p:txBody>
      </p:sp>
      <p:sp>
        <p:nvSpPr>
          <p:cNvPr id="146" name="Shape 146"/>
          <p:cNvSpPr txBox="1"/>
          <p:nvPr/>
        </p:nvSpPr>
        <p:spPr>
          <a:xfrm>
            <a:off x="347875" y="757850"/>
            <a:ext cx="8485500" cy="373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2050">
                <a:latin typeface="EB Garamond"/>
                <a:ea typeface="EB Garamond"/>
                <a:cs typeface="EB Garamond"/>
                <a:sym typeface="EB Garamond"/>
              </a:rPr>
              <a:t>KNN with TF-IDF Based Framework for Text Categorization</a:t>
            </a:r>
            <a:r>
              <a:rPr b="1" lang="en" sz="1800">
                <a:latin typeface="EB Garamond"/>
                <a:ea typeface="EB Garamond"/>
                <a:cs typeface="EB Garamond"/>
                <a:sym typeface="EB Garamond"/>
              </a:rPr>
              <a:t>:</a:t>
            </a:r>
            <a:endParaRPr b="1" sz="1800">
              <a:latin typeface="EB Garamond"/>
              <a:ea typeface="EB Garamond"/>
              <a:cs typeface="EB Garamond"/>
              <a:sym typeface="EB Garamond"/>
            </a:endParaRPr>
          </a:p>
          <a:p>
            <a:pPr indent="0" lvl="0" marL="0" rtl="0" algn="just">
              <a:spcBef>
                <a:spcPts val="0"/>
              </a:spcBef>
              <a:spcAft>
                <a:spcPts val="0"/>
              </a:spcAft>
              <a:buNone/>
            </a:pPr>
            <a:r>
              <a:t/>
            </a:r>
            <a:endParaRPr sz="1800">
              <a:latin typeface="EB Garamond"/>
              <a:ea typeface="EB Garamond"/>
              <a:cs typeface="EB Garamond"/>
              <a:sym typeface="EB Garamond"/>
            </a:endParaRPr>
          </a:p>
          <a:p>
            <a:pPr indent="0" lvl="0" marL="0" rtl="0" algn="just">
              <a:spcBef>
                <a:spcPts val="0"/>
              </a:spcBef>
              <a:spcAft>
                <a:spcPts val="0"/>
              </a:spcAft>
              <a:buNone/>
            </a:pPr>
            <a:r>
              <a:t/>
            </a:r>
            <a:endParaRPr b="1" sz="1800">
              <a:latin typeface="EB Garamond"/>
              <a:ea typeface="EB Garamond"/>
              <a:cs typeface="EB Garamond"/>
              <a:sym typeface="EB Garamo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Shape 15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3000"/>
              <a:t>Literature Survey - 4</a:t>
            </a:r>
            <a:endParaRPr sz="3000"/>
          </a:p>
        </p:txBody>
      </p:sp>
      <p:sp>
        <p:nvSpPr>
          <p:cNvPr id="152" name="Shape 152"/>
          <p:cNvSpPr txBox="1"/>
          <p:nvPr/>
        </p:nvSpPr>
        <p:spPr>
          <a:xfrm>
            <a:off x="347875" y="4488350"/>
            <a:ext cx="8578200" cy="521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t>Malviya, Rajesh, and Pranita Jain. "A Novel Text Categorization Approach based on K-means and Support Vector Machine." </a:t>
            </a:r>
            <a:r>
              <a:rPr i="1" lang="en" sz="1100"/>
              <a:t>International Journal of Computer Applications</a:t>
            </a:r>
            <a:r>
              <a:rPr lang="en" sz="1100"/>
              <a:t> 130.14 (2015).</a:t>
            </a:r>
            <a:endParaRPr/>
          </a:p>
        </p:txBody>
      </p:sp>
      <p:sp>
        <p:nvSpPr>
          <p:cNvPr id="153" name="Shape 153"/>
          <p:cNvSpPr txBox="1"/>
          <p:nvPr/>
        </p:nvSpPr>
        <p:spPr>
          <a:xfrm>
            <a:off x="268800" y="757850"/>
            <a:ext cx="8485500" cy="373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a:latin typeface="EB Garamond"/>
                <a:ea typeface="EB Garamond"/>
                <a:cs typeface="EB Garamond"/>
                <a:sym typeface="EB Garamond"/>
              </a:rPr>
              <a:t>A Novel Text Categorization Approach based on K-means and Support Vector Machine:</a:t>
            </a:r>
            <a:endParaRPr b="1" sz="1800">
              <a:latin typeface="EB Garamond"/>
              <a:ea typeface="EB Garamond"/>
              <a:cs typeface="EB Garamond"/>
              <a:sym typeface="EB Garamond"/>
            </a:endParaRPr>
          </a:p>
          <a:p>
            <a:pPr indent="0" lvl="0" marL="0" rtl="0" algn="just">
              <a:spcBef>
                <a:spcPts val="0"/>
              </a:spcBef>
              <a:spcAft>
                <a:spcPts val="0"/>
              </a:spcAft>
              <a:buNone/>
            </a:pPr>
            <a:r>
              <a:t/>
            </a:r>
            <a:endParaRPr b="1" sz="1800">
              <a:latin typeface="EB Garamond"/>
              <a:ea typeface="EB Garamond"/>
              <a:cs typeface="EB Garamond"/>
              <a:sym typeface="EB Garamo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3000"/>
              <a:t>Literature Survey - 5</a:t>
            </a:r>
            <a:endParaRPr sz="3000"/>
          </a:p>
        </p:txBody>
      </p:sp>
      <p:sp>
        <p:nvSpPr>
          <p:cNvPr id="159" name="Shape 159"/>
          <p:cNvSpPr txBox="1"/>
          <p:nvPr/>
        </p:nvSpPr>
        <p:spPr>
          <a:xfrm>
            <a:off x="347875" y="4488350"/>
            <a:ext cx="8578200" cy="521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100"/>
              <a:t>Malviya, Rajesh, and Pranita Jain. "A Novel Text Categorization Approach based on K-means and Support Vector Machine." </a:t>
            </a:r>
            <a:r>
              <a:rPr i="1" lang="en" sz="1100"/>
              <a:t>International Journal of Computer Applications</a:t>
            </a:r>
            <a:r>
              <a:rPr lang="en" sz="1100"/>
              <a:t> 130.14 (2015).</a:t>
            </a:r>
            <a:endParaRPr/>
          </a:p>
        </p:txBody>
      </p:sp>
      <p:sp>
        <p:nvSpPr>
          <p:cNvPr id="160" name="Shape 160"/>
          <p:cNvSpPr txBox="1"/>
          <p:nvPr/>
        </p:nvSpPr>
        <p:spPr>
          <a:xfrm>
            <a:off x="347875" y="757850"/>
            <a:ext cx="8485500" cy="373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a:latin typeface="EB Garamond"/>
                <a:ea typeface="EB Garamond"/>
                <a:cs typeface="EB Garamond"/>
                <a:sym typeface="EB Garamond"/>
              </a:rPr>
              <a:t>A Novel Text Categorization Approach based on K-means and Support Vector Machine:</a:t>
            </a:r>
            <a:endParaRPr b="1" sz="1800">
              <a:latin typeface="EB Garamond"/>
              <a:ea typeface="EB Garamond"/>
              <a:cs typeface="EB Garamond"/>
              <a:sym typeface="EB Garamond"/>
            </a:endParaRPr>
          </a:p>
          <a:p>
            <a:pPr indent="0" lvl="0" marL="0" rtl="0" algn="just">
              <a:spcBef>
                <a:spcPts val="0"/>
              </a:spcBef>
              <a:spcAft>
                <a:spcPts val="0"/>
              </a:spcAft>
              <a:buNone/>
            </a:pPr>
            <a:r>
              <a:t/>
            </a:r>
            <a:endParaRPr b="1" sz="1800">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Shape 165"/>
          <p:cNvSpPr txBox="1"/>
          <p:nvPr>
            <p:ph type="title"/>
          </p:nvPr>
        </p:nvSpPr>
        <p:spPr>
          <a:xfrm>
            <a:off x="471900" y="173925"/>
            <a:ext cx="8222100" cy="1332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Dataset Description</a:t>
            </a:r>
            <a:endParaRPr/>
          </a:p>
          <a:p>
            <a:pPr indent="0" lvl="0" marL="0">
              <a:spcBef>
                <a:spcPts val="0"/>
              </a:spcBef>
              <a:spcAft>
                <a:spcPts val="0"/>
              </a:spcAft>
              <a:buNone/>
            </a:pPr>
            <a:r>
              <a:rPr lang="en"/>
              <a:t>UCI Bag-of-words Dataset</a:t>
            </a:r>
            <a:endParaRPr/>
          </a:p>
        </p:txBody>
      </p:sp>
      <p:sp>
        <p:nvSpPr>
          <p:cNvPr id="166" name="Shape 166"/>
          <p:cNvSpPr txBox="1"/>
          <p:nvPr>
            <p:ph idx="1" type="body"/>
          </p:nvPr>
        </p:nvSpPr>
        <p:spPr>
          <a:xfrm>
            <a:off x="119275" y="1766675"/>
            <a:ext cx="2005200" cy="2184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latin typeface="EB Garamond"/>
                <a:ea typeface="EB Garamond"/>
                <a:cs typeface="EB Garamond"/>
                <a:sym typeface="EB Garamond"/>
              </a:rPr>
              <a:t>Enron Emails:</a:t>
            </a:r>
            <a:br>
              <a:rPr b="1" lang="en">
                <a:latin typeface="EB Garamond"/>
                <a:ea typeface="EB Garamond"/>
                <a:cs typeface="EB Garamond"/>
                <a:sym typeface="EB Garamond"/>
              </a:rPr>
            </a:br>
            <a:r>
              <a:rPr b="1" lang="en">
                <a:latin typeface="EB Garamond"/>
                <a:ea typeface="EB Garamond"/>
                <a:cs typeface="EB Garamond"/>
                <a:sym typeface="EB Garamond"/>
              </a:rPr>
              <a:t>W=28102</a:t>
            </a:r>
            <a:br>
              <a:rPr b="1" lang="en">
                <a:latin typeface="EB Garamond"/>
                <a:ea typeface="EB Garamond"/>
                <a:cs typeface="EB Garamond"/>
                <a:sym typeface="EB Garamond"/>
              </a:rPr>
            </a:br>
            <a:r>
              <a:rPr b="1" lang="en">
                <a:latin typeface="EB Garamond"/>
                <a:ea typeface="EB Garamond"/>
                <a:cs typeface="EB Garamond"/>
                <a:sym typeface="EB Garamond"/>
              </a:rPr>
              <a:t>N=6,400,000 (approx)</a:t>
            </a:r>
            <a:br>
              <a:rPr b="1" lang="en">
                <a:latin typeface="EB Garamond"/>
                <a:ea typeface="EB Garamond"/>
                <a:cs typeface="EB Garamond"/>
                <a:sym typeface="EB Garamond"/>
              </a:rPr>
            </a:br>
            <a:endParaRPr b="1">
              <a:latin typeface="EB Garamond"/>
              <a:ea typeface="EB Garamond"/>
              <a:cs typeface="EB Garamond"/>
              <a:sym typeface="EB Garamond"/>
            </a:endParaRPr>
          </a:p>
          <a:p>
            <a:pPr indent="0" lvl="0" marL="0">
              <a:spcBef>
                <a:spcPts val="0"/>
              </a:spcBef>
              <a:spcAft>
                <a:spcPts val="0"/>
              </a:spcAft>
              <a:buNone/>
            </a:pPr>
            <a:r>
              <a:rPr b="1" lang="en">
                <a:latin typeface="EB Garamond"/>
                <a:ea typeface="EB Garamond"/>
                <a:cs typeface="EB Garamond"/>
                <a:sym typeface="EB Garamond"/>
              </a:rPr>
              <a:t>NIPS full papers:</a:t>
            </a:r>
            <a:br>
              <a:rPr b="1" lang="en">
                <a:latin typeface="EB Garamond"/>
                <a:ea typeface="EB Garamond"/>
                <a:cs typeface="EB Garamond"/>
                <a:sym typeface="EB Garamond"/>
              </a:rPr>
            </a:br>
            <a:r>
              <a:rPr b="1" lang="en">
                <a:latin typeface="EB Garamond"/>
                <a:ea typeface="EB Garamond"/>
                <a:cs typeface="EB Garamond"/>
                <a:sym typeface="EB Garamond"/>
              </a:rPr>
              <a:t>D=1500</a:t>
            </a:r>
            <a:br>
              <a:rPr b="1" lang="en">
                <a:latin typeface="EB Garamond"/>
                <a:ea typeface="EB Garamond"/>
                <a:cs typeface="EB Garamond"/>
                <a:sym typeface="EB Garamond"/>
              </a:rPr>
            </a:br>
            <a:r>
              <a:rPr b="1" lang="en">
                <a:latin typeface="EB Garamond"/>
                <a:ea typeface="EB Garamond"/>
                <a:cs typeface="EB Garamond"/>
                <a:sym typeface="EB Garamond"/>
              </a:rPr>
              <a:t>W=12419</a:t>
            </a:r>
            <a:br>
              <a:rPr b="1" lang="en">
                <a:latin typeface="EB Garamond"/>
                <a:ea typeface="EB Garamond"/>
                <a:cs typeface="EB Garamond"/>
                <a:sym typeface="EB Garamond"/>
              </a:rPr>
            </a:br>
            <a:r>
              <a:rPr b="1" lang="en">
                <a:latin typeface="EB Garamond"/>
                <a:ea typeface="EB Garamond"/>
                <a:cs typeface="EB Garamond"/>
                <a:sym typeface="EB Garamond"/>
              </a:rPr>
              <a:t>N=1,900,000 (approx)</a:t>
            </a:r>
            <a:br>
              <a:rPr b="1" lang="en">
                <a:latin typeface="EB Garamond"/>
                <a:ea typeface="EB Garamond"/>
                <a:cs typeface="EB Garamond"/>
                <a:sym typeface="EB Garamond"/>
              </a:rPr>
            </a:br>
            <a:br>
              <a:rPr b="1" lang="en" sz="1800">
                <a:latin typeface="EB Garamond"/>
                <a:ea typeface="EB Garamond"/>
                <a:cs typeface="EB Garamond"/>
                <a:sym typeface="EB Garamond"/>
              </a:rPr>
            </a:br>
            <a:br>
              <a:rPr b="1" lang="en" sz="1800">
                <a:latin typeface="EB Garamond"/>
                <a:ea typeface="EB Garamond"/>
                <a:cs typeface="EB Garamond"/>
                <a:sym typeface="EB Garamond"/>
              </a:rPr>
            </a:br>
            <a:endParaRPr b="1" sz="1800">
              <a:latin typeface="EB Garamond"/>
              <a:ea typeface="EB Garamond"/>
              <a:cs typeface="EB Garamond"/>
              <a:sym typeface="EB Garamond"/>
            </a:endParaRPr>
          </a:p>
        </p:txBody>
      </p:sp>
      <p:sp>
        <p:nvSpPr>
          <p:cNvPr id="167" name="Shape 167"/>
          <p:cNvSpPr txBox="1"/>
          <p:nvPr/>
        </p:nvSpPr>
        <p:spPr>
          <a:xfrm>
            <a:off x="2124475" y="1788575"/>
            <a:ext cx="2112000" cy="2085900"/>
          </a:xfrm>
          <a:prstGeom prst="rect">
            <a:avLst/>
          </a:prstGeom>
          <a:noFill/>
          <a:ln cap="flat" cmpd="sng" w="9525">
            <a:solidFill>
              <a:srgbClr val="D9D9D9"/>
            </a:solidFill>
            <a:prstDash val="solid"/>
            <a:round/>
            <a:headEnd len="sm" w="sm" type="none"/>
            <a:tailEnd len="sm" w="sm" type="none"/>
          </a:ln>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lt2"/>
                </a:solidFill>
                <a:latin typeface="EB Garamond"/>
                <a:ea typeface="EB Garamond"/>
                <a:cs typeface="EB Garamond"/>
                <a:sym typeface="EB Garamond"/>
              </a:rPr>
              <a:t>KOS blog entries:</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D=3430</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W=6906</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N=467714</a:t>
            </a:r>
            <a:br>
              <a:rPr b="1" lang="en">
                <a:solidFill>
                  <a:schemeClr val="lt2"/>
                </a:solidFill>
                <a:latin typeface="EB Garamond"/>
                <a:ea typeface="EB Garamond"/>
                <a:cs typeface="EB Garamond"/>
                <a:sym typeface="EB Garamond"/>
              </a:rPr>
            </a:b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NYTimes news articles:</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D=300000</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W=102660</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N=100,000,000 (approx)</a:t>
            </a:r>
            <a:br>
              <a:rPr lang="en">
                <a:latin typeface="EB Garamond"/>
                <a:ea typeface="EB Garamond"/>
                <a:cs typeface="EB Garamond"/>
                <a:sym typeface="EB Garamond"/>
              </a:rPr>
            </a:br>
            <a:br>
              <a:rPr lang="en"/>
            </a:br>
            <a:endParaRPr/>
          </a:p>
        </p:txBody>
      </p:sp>
      <p:sp>
        <p:nvSpPr>
          <p:cNvPr id="168" name="Shape 168"/>
          <p:cNvSpPr txBox="1"/>
          <p:nvPr/>
        </p:nvSpPr>
        <p:spPr>
          <a:xfrm>
            <a:off x="130875" y="3950675"/>
            <a:ext cx="2112000" cy="970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lt2"/>
                </a:solidFill>
                <a:latin typeface="EB Garamond"/>
                <a:ea typeface="EB Garamond"/>
                <a:cs typeface="EB Garamond"/>
                <a:sym typeface="EB Garamond"/>
              </a:rPr>
              <a:t>PubMed abstracts:</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D=8200000</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W=141043</a:t>
            </a:r>
            <a:br>
              <a:rPr b="1" lang="en">
                <a:solidFill>
                  <a:schemeClr val="lt2"/>
                </a:solidFill>
                <a:latin typeface="EB Garamond"/>
                <a:ea typeface="EB Garamond"/>
                <a:cs typeface="EB Garamond"/>
                <a:sym typeface="EB Garamond"/>
              </a:rPr>
            </a:br>
            <a:r>
              <a:rPr b="1" lang="en">
                <a:solidFill>
                  <a:schemeClr val="lt2"/>
                </a:solidFill>
                <a:latin typeface="EB Garamond"/>
                <a:ea typeface="EB Garamond"/>
                <a:cs typeface="EB Garamond"/>
                <a:sym typeface="EB Garamond"/>
              </a:rPr>
              <a:t>N=730,000,000 (approx)</a:t>
            </a:r>
            <a:endParaRPr b="1">
              <a:solidFill>
                <a:schemeClr val="lt2"/>
              </a:solidFill>
              <a:latin typeface="EB Garamond"/>
              <a:ea typeface="EB Garamond"/>
              <a:cs typeface="EB Garamond"/>
              <a:sym typeface="EB Garamond"/>
            </a:endParaRPr>
          </a:p>
          <a:p>
            <a:pPr indent="0" lvl="0" marL="0">
              <a:spcBef>
                <a:spcPts val="0"/>
              </a:spcBef>
              <a:spcAft>
                <a:spcPts val="0"/>
              </a:spcAft>
              <a:buNone/>
            </a:pPr>
            <a:r>
              <a:t/>
            </a:r>
            <a:endParaRPr/>
          </a:p>
        </p:txBody>
      </p:sp>
      <p:sp>
        <p:nvSpPr>
          <p:cNvPr id="169" name="Shape 169"/>
          <p:cNvSpPr/>
          <p:nvPr/>
        </p:nvSpPr>
        <p:spPr>
          <a:xfrm>
            <a:off x="2124500" y="1798150"/>
            <a:ext cx="2112000" cy="9708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0" name="Shape 170"/>
          <p:cNvSpPr txBox="1"/>
          <p:nvPr/>
        </p:nvSpPr>
        <p:spPr>
          <a:xfrm>
            <a:off x="2166675" y="3963275"/>
            <a:ext cx="2005200" cy="970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a:solidFill>
                  <a:schemeClr val="lt2"/>
                </a:solidFill>
                <a:latin typeface="EB Garamond"/>
                <a:ea typeface="EB Garamond"/>
                <a:cs typeface="EB Garamond"/>
                <a:sym typeface="EB Garamond"/>
              </a:rPr>
              <a:t>D: no of documents</a:t>
            </a:r>
            <a:endParaRPr b="1">
              <a:solidFill>
                <a:schemeClr val="lt2"/>
              </a:solidFill>
              <a:latin typeface="EB Garamond"/>
              <a:ea typeface="EB Garamond"/>
              <a:cs typeface="EB Garamond"/>
              <a:sym typeface="EB Garamond"/>
            </a:endParaRPr>
          </a:p>
          <a:p>
            <a:pPr indent="0" lvl="0" marL="0">
              <a:spcBef>
                <a:spcPts val="0"/>
              </a:spcBef>
              <a:spcAft>
                <a:spcPts val="0"/>
              </a:spcAft>
              <a:buNone/>
            </a:pPr>
            <a:r>
              <a:rPr b="1" lang="en">
                <a:solidFill>
                  <a:schemeClr val="lt2"/>
                </a:solidFill>
                <a:latin typeface="EB Garamond"/>
                <a:ea typeface="EB Garamond"/>
                <a:cs typeface="EB Garamond"/>
                <a:sym typeface="EB Garamond"/>
              </a:rPr>
              <a:t>W: no of words</a:t>
            </a:r>
            <a:endParaRPr b="1">
              <a:solidFill>
                <a:schemeClr val="lt2"/>
              </a:solidFill>
              <a:latin typeface="EB Garamond"/>
              <a:ea typeface="EB Garamond"/>
              <a:cs typeface="EB Garamond"/>
              <a:sym typeface="EB Garamond"/>
            </a:endParaRPr>
          </a:p>
          <a:p>
            <a:pPr indent="0" lvl="0" marL="0">
              <a:spcBef>
                <a:spcPts val="0"/>
              </a:spcBef>
              <a:spcAft>
                <a:spcPts val="0"/>
              </a:spcAft>
              <a:buNone/>
            </a:pPr>
            <a:r>
              <a:rPr b="1" lang="en">
                <a:solidFill>
                  <a:schemeClr val="lt2"/>
                </a:solidFill>
                <a:latin typeface="EB Garamond"/>
                <a:ea typeface="EB Garamond"/>
                <a:cs typeface="EB Garamond"/>
                <a:sym typeface="EB Garamond"/>
              </a:rPr>
              <a:t>N: no of words in the vocabulary</a:t>
            </a:r>
            <a:endParaRPr b="1">
              <a:solidFill>
                <a:schemeClr val="lt2"/>
              </a:solidFill>
              <a:latin typeface="EB Garamond"/>
              <a:ea typeface="EB Garamond"/>
              <a:cs typeface="EB Garamond"/>
              <a:sym typeface="EB Garamond"/>
            </a:endParaRPr>
          </a:p>
        </p:txBody>
      </p:sp>
      <p:sp>
        <p:nvSpPr>
          <p:cNvPr id="171" name="Shape 171"/>
          <p:cNvSpPr txBox="1"/>
          <p:nvPr/>
        </p:nvSpPr>
        <p:spPr>
          <a:xfrm>
            <a:off x="4360800" y="1813900"/>
            <a:ext cx="4621800" cy="3120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1800">
                <a:latin typeface="EB Garamond"/>
                <a:ea typeface="EB Garamond"/>
                <a:cs typeface="EB Garamond"/>
                <a:sym typeface="EB Garamond"/>
              </a:rPr>
              <a:t>Characteristics of the dataset: </a:t>
            </a:r>
            <a:endParaRPr b="1" sz="1800">
              <a:latin typeface="EB Garamond"/>
              <a:ea typeface="EB Garamond"/>
              <a:cs typeface="EB Garamond"/>
              <a:sym typeface="EB Garamond"/>
            </a:endParaRPr>
          </a:p>
          <a:p>
            <a:pPr indent="0" lvl="0" marL="0">
              <a:spcBef>
                <a:spcPts val="0"/>
              </a:spcBef>
              <a:spcAft>
                <a:spcPts val="0"/>
              </a:spcAft>
              <a:buNone/>
            </a:pPr>
            <a:r>
              <a:t/>
            </a:r>
            <a:endParaRPr b="1" sz="1800">
              <a:latin typeface="EB Garamond"/>
              <a:ea typeface="EB Garamond"/>
              <a:cs typeface="EB Garamond"/>
              <a:sym typeface="EB Garamond"/>
            </a:endParaRPr>
          </a:p>
          <a:p>
            <a:pPr indent="-342900" lvl="0" marL="457200" rtl="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Unlabelled</a:t>
            </a:r>
            <a:r>
              <a:rPr b="1" lang="en" sz="1800">
                <a:solidFill>
                  <a:schemeClr val="accent2"/>
                </a:solidFill>
                <a:latin typeface="EB Garamond"/>
                <a:ea typeface="EB Garamond"/>
                <a:cs typeface="EB Garamond"/>
                <a:sym typeface="EB Garamond"/>
              </a:rPr>
              <a:t>.</a:t>
            </a:r>
            <a:endParaRPr b="1" sz="1800">
              <a:solidFill>
                <a:schemeClr val="accent2"/>
              </a:solidFill>
              <a:latin typeface="EB Garamond"/>
              <a:ea typeface="EB Garamond"/>
              <a:cs typeface="EB Garamond"/>
              <a:sym typeface="EB Garamond"/>
            </a:endParaRPr>
          </a:p>
          <a:p>
            <a:pPr indent="-342900" lvl="0" marL="457200" rtl="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Number of Instances: 80,00,000</a:t>
            </a:r>
            <a:endParaRPr b="1" sz="1800">
              <a:solidFill>
                <a:schemeClr val="accent2"/>
              </a:solidFill>
              <a:latin typeface="EB Garamond"/>
              <a:ea typeface="EB Garamond"/>
              <a:cs typeface="EB Garamond"/>
              <a:sym typeface="EB Garamond"/>
            </a:endParaRPr>
          </a:p>
          <a:p>
            <a:pPr indent="-342900" lvl="0" marL="457200" rtl="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Attribute Characteristics: Integer</a:t>
            </a:r>
            <a:endParaRPr b="1" sz="1800">
              <a:solidFill>
                <a:schemeClr val="accent2"/>
              </a:solidFill>
              <a:latin typeface="EB Garamond"/>
              <a:ea typeface="EB Garamond"/>
              <a:cs typeface="EB Garamond"/>
              <a:sym typeface="EB Garamond"/>
            </a:endParaRPr>
          </a:p>
          <a:p>
            <a:pPr indent="-342900" lvl="0" marL="457200" rtl="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Number of Attributes: 1,00,000</a:t>
            </a:r>
            <a:endParaRPr b="1" sz="1800">
              <a:solidFill>
                <a:schemeClr val="accent2"/>
              </a:solidFill>
              <a:latin typeface="EB Garamond"/>
              <a:ea typeface="EB Garamond"/>
              <a:cs typeface="EB Garamond"/>
              <a:sym typeface="EB Garamond"/>
            </a:endParaRPr>
          </a:p>
          <a:p>
            <a:pPr indent="-342900" lvl="0" marL="457200" rtl="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Date Donated: 2008-03-12</a:t>
            </a:r>
            <a:endParaRPr b="1" sz="1800">
              <a:solidFill>
                <a:schemeClr val="accent2"/>
              </a:solidFill>
              <a:latin typeface="EB Garamond"/>
              <a:ea typeface="EB Garamond"/>
              <a:cs typeface="EB Garamond"/>
              <a:sym typeface="EB Garamond"/>
            </a:endParaRPr>
          </a:p>
          <a:p>
            <a:pPr indent="-342900" lvl="0" marL="457200">
              <a:spcBef>
                <a:spcPts val="0"/>
              </a:spcBef>
              <a:spcAft>
                <a:spcPts val="0"/>
              </a:spcAft>
              <a:buClr>
                <a:schemeClr val="accent2"/>
              </a:buClr>
              <a:buSzPts val="1800"/>
              <a:buFont typeface="EB Garamond"/>
              <a:buAutoNum type="arabicPeriod"/>
            </a:pPr>
            <a:r>
              <a:rPr b="1" lang="en" sz="1800">
                <a:solidFill>
                  <a:schemeClr val="accent2"/>
                </a:solidFill>
                <a:latin typeface="EB Garamond"/>
                <a:ea typeface="EB Garamond"/>
                <a:cs typeface="EB Garamond"/>
                <a:sym typeface="EB Garamond"/>
              </a:rPr>
              <a:t>Associated Tasks: Clustering</a:t>
            </a:r>
            <a:endParaRPr b="1" sz="1800">
              <a:solidFill>
                <a:schemeClr val="accent2"/>
              </a:solidFill>
              <a:latin typeface="EB Garamond"/>
              <a:ea typeface="EB Garamond"/>
              <a:cs typeface="EB Garamond"/>
              <a:sym typeface="EB Garamo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Shape 176"/>
          <p:cNvSpPr txBox="1"/>
          <p:nvPr>
            <p:ph type="title"/>
          </p:nvPr>
        </p:nvSpPr>
        <p:spPr>
          <a:xfrm>
            <a:off x="260900" y="387625"/>
            <a:ext cx="8659500" cy="7734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Results and Conclusion</a:t>
            </a:r>
            <a:endParaRPr/>
          </a:p>
        </p:txBody>
      </p:sp>
      <p:sp>
        <p:nvSpPr>
          <p:cNvPr id="177" name="Shape 177"/>
          <p:cNvSpPr txBox="1"/>
          <p:nvPr/>
        </p:nvSpPr>
        <p:spPr>
          <a:xfrm>
            <a:off x="161500" y="1838750"/>
            <a:ext cx="8820900" cy="3056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t>Results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471900" y="738725"/>
            <a:ext cx="8222100" cy="7677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a:t>References</a:t>
            </a:r>
            <a:endParaRPr/>
          </a:p>
        </p:txBody>
      </p:sp>
      <p:sp>
        <p:nvSpPr>
          <p:cNvPr id="183" name="Shape 183"/>
          <p:cNvSpPr txBox="1"/>
          <p:nvPr/>
        </p:nvSpPr>
        <p:spPr>
          <a:xfrm>
            <a:off x="260900" y="1876000"/>
            <a:ext cx="8671800" cy="30687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u="sng">
                <a:solidFill>
                  <a:schemeClr val="hlink"/>
                </a:solidFill>
                <a:hlinkClick r:id="rId3"/>
              </a:rPr>
              <a:t>http://www.scholarpedia.org/article/Text_categorization</a:t>
            </a:r>
            <a:endParaRPr/>
          </a:p>
          <a:p>
            <a:pPr indent="-317500" lvl="0" marL="457200" rtl="0">
              <a:spcBef>
                <a:spcPts val="0"/>
              </a:spcBef>
              <a:spcAft>
                <a:spcPts val="0"/>
              </a:spcAft>
              <a:buSzPts val="1400"/>
              <a:buChar char="❏"/>
            </a:pPr>
            <a:r>
              <a:rPr lang="en"/>
              <a:t>.</a:t>
            </a:r>
            <a:endParaRPr/>
          </a:p>
          <a:p>
            <a:pPr indent="-317500" lvl="0" marL="457200" rtl="0">
              <a:spcBef>
                <a:spcPts val="0"/>
              </a:spcBef>
              <a:spcAft>
                <a:spcPts val="0"/>
              </a:spcAft>
              <a:buSzPts val="1400"/>
              <a:buChar char="❏"/>
            </a:pPr>
            <a:r>
              <a:rPr lang="en"/>
              <a:t>.</a:t>
            </a:r>
            <a:endParaRPr/>
          </a:p>
          <a:p>
            <a:pPr indent="-317500" lvl="0" marL="457200" rtl="0">
              <a:spcBef>
                <a:spcPts val="0"/>
              </a:spcBef>
              <a:spcAft>
                <a:spcPts val="0"/>
              </a:spcAft>
              <a:buSzPts val="1400"/>
              <a:buChar char="❏"/>
            </a:pPr>
            <a:r>
              <a:rPr lang="en"/>
              <a:t>.</a:t>
            </a:r>
            <a:endParaRPr/>
          </a:p>
          <a:p>
            <a:pPr indent="-317500" lvl="0" marL="457200" rtl="0">
              <a:spcBef>
                <a:spcPts val="0"/>
              </a:spcBef>
              <a:spcAft>
                <a:spcPts val="0"/>
              </a:spcAft>
              <a:buSzPts val="1400"/>
              <a:buChar char="❏"/>
            </a:pPr>
            <a:r>
              <a:rPr lang="en"/>
              <a:t>.</a:t>
            </a:r>
            <a:endParaRPr/>
          </a:p>
          <a:p>
            <a:pPr indent="-317500" lvl="0" marL="457200" rtl="0">
              <a:spcBef>
                <a:spcPts val="0"/>
              </a:spcBef>
              <a:spcAft>
                <a:spcPts val="0"/>
              </a:spcAft>
              <a:buSzPts val="1400"/>
              <a:buChar char="❏"/>
            </a:pPr>
            <a:r>
              <a:rPr lang="en"/>
              <a:t>.</a:t>
            </a:r>
            <a:endParaRPr/>
          </a:p>
          <a:p>
            <a:pPr indent="-317500" lvl="0" marL="457200" rtl="0">
              <a:spcBef>
                <a:spcPts val="0"/>
              </a:spcBef>
              <a:spcAft>
                <a:spcPts val="0"/>
              </a:spcAft>
              <a:buSzPts val="1400"/>
              <a:buChar char="❏"/>
            </a:pPr>
            <a:r>
              <a:rPr lang="en"/>
              <a:t>.</a:t>
            </a:r>
            <a:endParaRPr/>
          </a:p>
          <a:p>
            <a:pPr indent="-317500" lvl="0" marL="457200">
              <a:spcBef>
                <a:spcPts val="0"/>
              </a:spcBef>
              <a:spcAft>
                <a:spcPts val="0"/>
              </a:spcAft>
              <a:buSzPts val="1400"/>
              <a:buChar char="❏"/>
            </a:pPr>
            <a:r>
              <a:rPr lang="en"/>
              <a: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type="title"/>
          </p:nvPr>
        </p:nvSpPr>
        <p:spPr>
          <a:xfrm>
            <a:off x="226075" y="357800"/>
            <a:ext cx="2808000" cy="2760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b="1" lang="en" sz="3600">
                <a:latin typeface="EB Garamond"/>
                <a:ea typeface="EB Garamond"/>
                <a:cs typeface="EB Garamond"/>
                <a:sym typeface="EB Garamond"/>
              </a:rPr>
              <a:t>Thanks!</a:t>
            </a:r>
            <a:endParaRPr b="1" sz="3600">
              <a:latin typeface="EB Garamond"/>
              <a:ea typeface="EB Garamond"/>
              <a:cs typeface="EB Garamond"/>
              <a:sym typeface="EB Garamond"/>
            </a:endParaRPr>
          </a:p>
        </p:txBody>
      </p:sp>
      <p:pic>
        <p:nvPicPr>
          <p:cNvPr descr="Black and white upward shot of Golden Gate Bridge" id="194" name="Shape 194"/>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Shape 7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Contents:</a:t>
            </a:r>
            <a:endParaRPr/>
          </a:p>
        </p:txBody>
      </p:sp>
      <p:cxnSp>
        <p:nvCxnSpPr>
          <p:cNvPr id="74" name="Shape 74"/>
          <p:cNvCxnSpPr/>
          <p:nvPr/>
        </p:nvCxnSpPr>
        <p:spPr>
          <a:xfrm flipH="1">
            <a:off x="3590625" y="0"/>
            <a:ext cx="12300" cy="5131200"/>
          </a:xfrm>
          <a:prstGeom prst="straightConnector1">
            <a:avLst/>
          </a:prstGeom>
          <a:noFill/>
          <a:ln cap="flat" cmpd="sng" w="38100">
            <a:solidFill>
              <a:schemeClr val="dk2"/>
            </a:solidFill>
            <a:prstDash val="solid"/>
            <a:round/>
            <a:headEnd len="med" w="med" type="none"/>
            <a:tailEnd len="med" w="med" type="none"/>
          </a:ln>
        </p:spPr>
      </p:cxnSp>
      <p:sp>
        <p:nvSpPr>
          <p:cNvPr id="75" name="Shape 75"/>
          <p:cNvSpPr txBox="1"/>
          <p:nvPr/>
        </p:nvSpPr>
        <p:spPr>
          <a:xfrm>
            <a:off x="4050200" y="198775"/>
            <a:ext cx="4572000" cy="4646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3000" u="sng">
                <a:latin typeface="EB Garamond"/>
                <a:ea typeface="EB Garamond"/>
                <a:cs typeface="EB Garamond"/>
                <a:sym typeface="EB Garamond"/>
              </a:rPr>
              <a:t>CONTENTS</a:t>
            </a:r>
            <a:r>
              <a:rPr b="1" lang="en" sz="3000">
                <a:latin typeface="EB Garamond"/>
                <a:ea typeface="EB Garamond"/>
                <a:cs typeface="EB Garamond"/>
                <a:sym typeface="EB Garamond"/>
              </a:rPr>
              <a:t> :</a:t>
            </a:r>
            <a:endParaRPr b="1" sz="30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Acknowledgment</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Introduction</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Text classification</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K-Means</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K-Nearest Neighbour</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Difference</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Literature Survey</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Dataset Description</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Importance of our work</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Results and Conclusion</a:t>
            </a:r>
            <a:endParaRPr sz="2400">
              <a:latin typeface="EB Garamond"/>
              <a:ea typeface="EB Garamond"/>
              <a:cs typeface="EB Garamond"/>
              <a:sym typeface="EB Garamond"/>
            </a:endParaRPr>
          </a:p>
          <a:p>
            <a:pPr indent="-381000" lvl="0" marL="457200" rtl="0">
              <a:spcBef>
                <a:spcPts val="0"/>
              </a:spcBef>
              <a:spcAft>
                <a:spcPts val="0"/>
              </a:spcAft>
              <a:buSzPts val="2400"/>
              <a:buFont typeface="EB Garamond"/>
              <a:buAutoNum type="arabicPeriod"/>
            </a:pPr>
            <a:r>
              <a:rPr lang="en" sz="2400">
                <a:latin typeface="EB Garamond"/>
                <a:ea typeface="EB Garamond"/>
                <a:cs typeface="EB Garamond"/>
                <a:sym typeface="EB Garamond"/>
              </a:rPr>
              <a:t>References</a:t>
            </a:r>
            <a:endParaRPr sz="2400">
              <a:latin typeface="EB Garamond"/>
              <a:ea typeface="EB Garamond"/>
              <a:cs typeface="EB Garamond"/>
              <a:sym typeface="EB Garamond"/>
            </a:endParaRPr>
          </a:p>
        </p:txBody>
      </p:sp>
      <p:pic>
        <p:nvPicPr>
          <p:cNvPr id="76" name="Shape 76"/>
          <p:cNvPicPr preferRelativeResize="0"/>
          <p:nvPr/>
        </p:nvPicPr>
        <p:blipFill>
          <a:blip r:embed="rId3">
            <a:alphaModFix/>
          </a:blip>
          <a:stretch>
            <a:fillRect/>
          </a:stretch>
        </p:blipFill>
        <p:spPr>
          <a:xfrm>
            <a:off x="0" y="0"/>
            <a:ext cx="3677476" cy="51312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Shape 8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Acknowledgement</a:t>
            </a:r>
            <a:endParaRPr/>
          </a:p>
        </p:txBody>
      </p:sp>
      <p:sp>
        <p:nvSpPr>
          <p:cNvPr id="82" name="Shape 8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algn="just">
              <a:spcBef>
                <a:spcPts val="0"/>
              </a:spcBef>
              <a:spcAft>
                <a:spcPts val="1600"/>
              </a:spcAft>
              <a:buNone/>
            </a:pPr>
            <a:r>
              <a:rPr b="1" lang="en">
                <a:latin typeface="EB Garamond"/>
                <a:ea typeface="EB Garamond"/>
                <a:cs typeface="EB Garamond"/>
                <a:sym typeface="EB Garamond"/>
              </a:rPr>
              <a:t>We take this opportunity to thank  Dr. Moumita Roy, Assistant Professor, Department of Computer Science and Engineering, IIIT Guwahati,  for guiding us through this project. We also thank our supervisor Mr. Shounak Chakraborty for guiding us in the course of our work. We also thank Mr. Indrajit Kalita for guiding us for this project.  </a:t>
            </a:r>
            <a:endParaRPr b="1">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Shape 8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Text Categorization</a:t>
            </a:r>
            <a:endParaRPr/>
          </a:p>
        </p:txBody>
      </p:sp>
      <p:sp>
        <p:nvSpPr>
          <p:cNvPr id="88" name="Shape 88"/>
          <p:cNvSpPr txBox="1"/>
          <p:nvPr>
            <p:ph idx="1" type="body"/>
          </p:nvPr>
        </p:nvSpPr>
        <p:spPr>
          <a:xfrm>
            <a:off x="471900" y="1702075"/>
            <a:ext cx="7728000" cy="6336300"/>
          </a:xfrm>
          <a:prstGeom prst="rect">
            <a:avLst/>
          </a:prstGeom>
        </p:spPr>
        <p:txBody>
          <a:bodyPr anchorCtr="0" anchor="t" bIns="91425" lIns="91425" spcFirstLastPara="1" rIns="91425" wrap="square" tIns="91425">
            <a:noAutofit/>
          </a:bodyPr>
          <a:lstStyle/>
          <a:p>
            <a:pPr indent="0" lvl="0" marL="0" algn="just">
              <a:spcBef>
                <a:spcPts val="0"/>
              </a:spcBef>
              <a:spcAft>
                <a:spcPts val="0"/>
              </a:spcAft>
              <a:buNone/>
            </a:pPr>
            <a:r>
              <a:rPr b="1" lang="en" sz="1800">
                <a:solidFill>
                  <a:srgbClr val="000000"/>
                </a:solidFill>
                <a:latin typeface="EB Garamond"/>
                <a:ea typeface="EB Garamond"/>
                <a:cs typeface="EB Garamond"/>
                <a:sym typeface="EB Garamond"/>
              </a:rPr>
              <a:t>Text categorization</a:t>
            </a:r>
            <a:r>
              <a:rPr lang="en" sz="1800">
                <a:solidFill>
                  <a:srgbClr val="000000"/>
                </a:solidFill>
                <a:latin typeface="EB Garamond"/>
                <a:ea typeface="EB Garamond"/>
                <a:cs typeface="EB Garamond"/>
                <a:sym typeface="EB Garamond"/>
              </a:rPr>
              <a:t> is the task of assigning predefined categories to free-text documents. It can provide conceptual views of document collections and has important applications in the real world. A </a:t>
            </a:r>
            <a:r>
              <a:rPr b="1" lang="en" sz="1800">
                <a:solidFill>
                  <a:srgbClr val="000000"/>
                </a:solidFill>
                <a:latin typeface="EB Garamond"/>
                <a:ea typeface="EB Garamond"/>
                <a:cs typeface="EB Garamond"/>
                <a:sym typeface="EB Garamond"/>
              </a:rPr>
              <a:t>free-text document</a:t>
            </a:r>
            <a:r>
              <a:rPr lang="en" sz="1800">
                <a:solidFill>
                  <a:srgbClr val="000000"/>
                </a:solidFill>
                <a:latin typeface="EB Garamond"/>
                <a:ea typeface="EB Garamond"/>
                <a:cs typeface="EB Garamond"/>
                <a:sym typeface="EB Garamond"/>
              </a:rPr>
              <a:t> is typically represented as a </a:t>
            </a:r>
            <a:r>
              <a:rPr b="1" lang="en" sz="1800">
                <a:solidFill>
                  <a:srgbClr val="000000"/>
                </a:solidFill>
                <a:latin typeface="EB Garamond"/>
                <a:ea typeface="EB Garamond"/>
                <a:cs typeface="EB Garamond"/>
                <a:sym typeface="EB Garamond"/>
              </a:rPr>
              <a:t>feature vector </a:t>
            </a:r>
            <a:r>
              <a:rPr i="1" lang="en" sz="1800">
                <a:solidFill>
                  <a:srgbClr val="000000"/>
                </a:solidFill>
                <a:latin typeface="EB Garamond"/>
                <a:ea typeface="EB Garamond"/>
                <a:cs typeface="EB Garamond"/>
                <a:sym typeface="EB Garamond"/>
              </a:rPr>
              <a:t>x</a:t>
            </a:r>
            <a:r>
              <a:rPr lang="en" sz="1800">
                <a:solidFill>
                  <a:srgbClr val="000000"/>
                </a:solidFill>
                <a:latin typeface="EB Garamond"/>
                <a:ea typeface="EB Garamond"/>
                <a:cs typeface="EB Garamond"/>
                <a:sym typeface="EB Garamond"/>
              </a:rPr>
              <a:t>=(</a:t>
            </a:r>
            <a:r>
              <a:rPr i="1" lang="en" sz="1800">
                <a:solidFill>
                  <a:srgbClr val="000000"/>
                </a:solidFill>
                <a:latin typeface="EB Garamond"/>
                <a:ea typeface="EB Garamond"/>
                <a:cs typeface="EB Garamond"/>
                <a:sym typeface="EB Garamond"/>
              </a:rPr>
              <a:t>x</a:t>
            </a:r>
            <a:r>
              <a:rPr lang="en" sz="1800">
                <a:solidFill>
                  <a:srgbClr val="000000"/>
                </a:solidFill>
                <a:latin typeface="EB Garamond"/>
                <a:ea typeface="EB Garamond"/>
                <a:cs typeface="EB Garamond"/>
                <a:sym typeface="EB Garamond"/>
              </a:rPr>
              <a:t>(1),…,</a:t>
            </a:r>
            <a:r>
              <a:rPr i="1" lang="en" sz="1800">
                <a:solidFill>
                  <a:srgbClr val="000000"/>
                </a:solidFill>
                <a:latin typeface="EB Garamond"/>
                <a:ea typeface="EB Garamond"/>
                <a:cs typeface="EB Garamond"/>
                <a:sym typeface="EB Garamond"/>
              </a:rPr>
              <a:t>x</a:t>
            </a:r>
            <a:r>
              <a:rPr lang="en" sz="1800">
                <a:solidFill>
                  <a:srgbClr val="000000"/>
                </a:solidFill>
                <a:latin typeface="EB Garamond"/>
                <a:ea typeface="EB Garamond"/>
                <a:cs typeface="EB Garamond"/>
                <a:sym typeface="EB Garamond"/>
              </a:rPr>
              <a:t>(</a:t>
            </a:r>
            <a:r>
              <a:rPr i="1" lang="en" sz="1800">
                <a:solidFill>
                  <a:srgbClr val="000000"/>
                </a:solidFill>
                <a:latin typeface="EB Garamond"/>
                <a:ea typeface="EB Garamond"/>
                <a:cs typeface="EB Garamond"/>
                <a:sym typeface="EB Garamond"/>
              </a:rPr>
              <a:t>p</a:t>
            </a:r>
            <a:r>
              <a:rPr lang="en" sz="1800">
                <a:solidFill>
                  <a:srgbClr val="000000"/>
                </a:solidFill>
                <a:latin typeface="EB Garamond"/>
                <a:ea typeface="EB Garamond"/>
                <a:cs typeface="EB Garamond"/>
                <a:sym typeface="EB Garamond"/>
              </a:rPr>
              <a:t>)) , where feature values </a:t>
            </a:r>
            <a:r>
              <a:rPr i="1" lang="en" sz="1800">
                <a:solidFill>
                  <a:srgbClr val="000000"/>
                </a:solidFill>
                <a:latin typeface="EB Garamond"/>
                <a:ea typeface="EB Garamond"/>
                <a:cs typeface="EB Garamond"/>
                <a:sym typeface="EB Garamond"/>
              </a:rPr>
              <a:t>x</a:t>
            </a:r>
            <a:r>
              <a:rPr lang="en" sz="1800">
                <a:solidFill>
                  <a:srgbClr val="000000"/>
                </a:solidFill>
                <a:latin typeface="EB Garamond"/>
                <a:ea typeface="EB Garamond"/>
                <a:cs typeface="EB Garamond"/>
                <a:sym typeface="EB Garamond"/>
              </a:rPr>
              <a:t>(</a:t>
            </a:r>
            <a:r>
              <a:rPr i="1" lang="en" sz="1800">
                <a:solidFill>
                  <a:srgbClr val="000000"/>
                </a:solidFill>
                <a:latin typeface="EB Garamond"/>
                <a:ea typeface="EB Garamond"/>
                <a:cs typeface="EB Garamond"/>
                <a:sym typeface="EB Garamond"/>
              </a:rPr>
              <a:t>i</a:t>
            </a:r>
            <a:r>
              <a:rPr lang="en" sz="1800">
                <a:solidFill>
                  <a:srgbClr val="000000"/>
                </a:solidFill>
                <a:latin typeface="EB Garamond"/>
                <a:ea typeface="EB Garamond"/>
                <a:cs typeface="EB Garamond"/>
                <a:sym typeface="EB Garamond"/>
              </a:rPr>
              <a:t>) typically encode the presence of words.                                                           </a:t>
            </a:r>
            <a:endParaRPr sz="1800">
              <a:solidFill>
                <a:srgbClr val="000000"/>
              </a:solidFill>
              <a:latin typeface="EB Garamond"/>
              <a:ea typeface="EB Garamond"/>
              <a:cs typeface="EB Garamond"/>
              <a:sym typeface="EB Garamond"/>
            </a:endParaRPr>
          </a:p>
          <a:p>
            <a:pPr indent="0" lvl="0" marL="0" algn="just">
              <a:spcBef>
                <a:spcPts val="1600"/>
              </a:spcBef>
              <a:spcAft>
                <a:spcPts val="0"/>
              </a:spcAft>
              <a:buNone/>
            </a:pPr>
            <a:r>
              <a:rPr b="1" lang="en" sz="1800">
                <a:solidFill>
                  <a:srgbClr val="000000"/>
                </a:solidFill>
                <a:latin typeface="EB Garamond"/>
                <a:ea typeface="EB Garamond"/>
                <a:cs typeface="EB Garamond"/>
                <a:sym typeface="EB Garamond"/>
              </a:rPr>
              <a:t>News Stories: </a:t>
            </a:r>
            <a:r>
              <a:rPr lang="en" sz="1800">
                <a:solidFill>
                  <a:srgbClr val="000000"/>
                </a:solidFill>
                <a:latin typeface="EB Garamond"/>
                <a:ea typeface="EB Garamond"/>
                <a:cs typeface="EB Garamond"/>
                <a:sym typeface="EB Garamond"/>
              </a:rPr>
              <a:t>Topics or Geographical codes</a:t>
            </a:r>
            <a:endParaRPr sz="1800">
              <a:solidFill>
                <a:srgbClr val="000000"/>
              </a:solidFill>
              <a:latin typeface="EB Garamond"/>
              <a:ea typeface="EB Garamond"/>
              <a:cs typeface="EB Garamond"/>
              <a:sym typeface="EB Garamond"/>
            </a:endParaRPr>
          </a:p>
          <a:p>
            <a:pPr indent="0" lvl="0" marL="0" algn="just">
              <a:spcBef>
                <a:spcPts val="1600"/>
              </a:spcBef>
              <a:spcAft>
                <a:spcPts val="0"/>
              </a:spcAft>
              <a:buNone/>
            </a:pPr>
            <a:r>
              <a:rPr b="1" lang="en" sz="1800">
                <a:solidFill>
                  <a:srgbClr val="000000"/>
                </a:solidFill>
                <a:latin typeface="EB Garamond"/>
                <a:ea typeface="EB Garamond"/>
                <a:cs typeface="EB Garamond"/>
                <a:sym typeface="EB Garamond"/>
              </a:rPr>
              <a:t>Academic Papers:</a:t>
            </a:r>
            <a:r>
              <a:rPr lang="en" sz="1800">
                <a:solidFill>
                  <a:srgbClr val="000000"/>
                </a:solidFill>
                <a:latin typeface="EB Garamond"/>
                <a:ea typeface="EB Garamond"/>
                <a:cs typeface="EB Garamond"/>
                <a:sym typeface="EB Garamond"/>
              </a:rPr>
              <a:t> Technical domains and subdomains</a:t>
            </a:r>
            <a:endParaRPr sz="1800">
              <a:solidFill>
                <a:srgbClr val="000000"/>
              </a:solidFill>
              <a:latin typeface="EB Garamond"/>
              <a:ea typeface="EB Garamond"/>
              <a:cs typeface="EB Garamond"/>
              <a:sym typeface="EB Garamond"/>
            </a:endParaRPr>
          </a:p>
          <a:p>
            <a:pPr indent="0" lvl="0" marL="0" algn="just">
              <a:spcBef>
                <a:spcPts val="1600"/>
              </a:spcBef>
              <a:spcAft>
                <a:spcPts val="0"/>
              </a:spcAft>
              <a:buNone/>
            </a:pPr>
            <a:r>
              <a:rPr b="1" lang="en" sz="1800">
                <a:solidFill>
                  <a:srgbClr val="000000"/>
                </a:solidFill>
                <a:latin typeface="EB Garamond"/>
                <a:ea typeface="EB Garamond"/>
                <a:cs typeface="EB Garamond"/>
                <a:sym typeface="EB Garamond"/>
              </a:rPr>
              <a:t>Spam Filtering: </a:t>
            </a:r>
            <a:r>
              <a:rPr lang="en" sz="1800">
                <a:solidFill>
                  <a:srgbClr val="000000"/>
                </a:solidFill>
                <a:latin typeface="EB Garamond"/>
                <a:ea typeface="EB Garamond"/>
                <a:cs typeface="EB Garamond"/>
                <a:sym typeface="EB Garamond"/>
              </a:rPr>
              <a:t>                                                           </a:t>
            </a:r>
            <a:endParaRPr sz="1800">
              <a:solidFill>
                <a:srgbClr val="000000"/>
              </a:solidFill>
              <a:latin typeface="EB Garamond"/>
              <a:ea typeface="EB Garamond"/>
              <a:cs typeface="EB Garamond"/>
              <a:sym typeface="EB Garamond"/>
            </a:endParaRPr>
          </a:p>
          <a:p>
            <a:pPr indent="0" lvl="0" marL="0">
              <a:spcBef>
                <a:spcPts val="1600"/>
              </a:spcBef>
              <a:spcAft>
                <a:spcPts val="1600"/>
              </a:spcAft>
              <a:buNone/>
            </a:pPr>
            <a:r>
              <a:t/>
            </a:r>
            <a:endParaRPr sz="1800">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pic>
        <p:nvPicPr>
          <p:cNvPr id="93" name="Shape 93"/>
          <p:cNvPicPr preferRelativeResize="0"/>
          <p:nvPr/>
        </p:nvPicPr>
        <p:blipFill rotWithShape="1">
          <a:blip r:embed="rId3">
            <a:alphaModFix/>
          </a:blip>
          <a:srcRect b="6097" l="3261" r="63694" t="39938"/>
          <a:stretch/>
        </p:blipFill>
        <p:spPr>
          <a:xfrm>
            <a:off x="719775" y="124250"/>
            <a:ext cx="2857873" cy="2820225"/>
          </a:xfrm>
          <a:prstGeom prst="rect">
            <a:avLst/>
          </a:prstGeom>
          <a:noFill/>
          <a:ln>
            <a:noFill/>
          </a:ln>
        </p:spPr>
      </p:pic>
      <p:pic>
        <p:nvPicPr>
          <p:cNvPr id="94" name="Shape 94"/>
          <p:cNvPicPr preferRelativeResize="0"/>
          <p:nvPr/>
        </p:nvPicPr>
        <p:blipFill rotWithShape="1">
          <a:blip r:embed="rId4">
            <a:alphaModFix/>
          </a:blip>
          <a:srcRect b="9693" l="14347" r="52608" t="42439"/>
          <a:stretch/>
        </p:blipFill>
        <p:spPr>
          <a:xfrm>
            <a:off x="4093475" y="2348125"/>
            <a:ext cx="3075126" cy="2584174"/>
          </a:xfrm>
          <a:prstGeom prst="rect">
            <a:avLst/>
          </a:prstGeom>
          <a:noFill/>
          <a:ln>
            <a:noFill/>
          </a:ln>
        </p:spPr>
      </p:pic>
      <p:pic>
        <p:nvPicPr>
          <p:cNvPr id="95" name="Shape 95"/>
          <p:cNvPicPr preferRelativeResize="0"/>
          <p:nvPr/>
        </p:nvPicPr>
        <p:blipFill rotWithShape="1">
          <a:blip r:embed="rId5">
            <a:alphaModFix/>
          </a:blip>
          <a:srcRect b="3586" l="35454" r="29999" t="38853"/>
          <a:stretch/>
        </p:blipFill>
        <p:spPr>
          <a:xfrm>
            <a:off x="1007200" y="2981875"/>
            <a:ext cx="1888451" cy="1987826"/>
          </a:xfrm>
          <a:prstGeom prst="rect">
            <a:avLst/>
          </a:prstGeom>
          <a:noFill/>
          <a:ln>
            <a:noFill/>
          </a:ln>
        </p:spPr>
      </p:pic>
      <p:pic>
        <p:nvPicPr>
          <p:cNvPr id="96" name="Shape 96"/>
          <p:cNvPicPr preferRelativeResize="0"/>
          <p:nvPr/>
        </p:nvPicPr>
        <p:blipFill rotWithShape="1">
          <a:blip r:embed="rId6">
            <a:alphaModFix/>
          </a:blip>
          <a:srcRect b="5382" l="38800" r="30599" t="37053"/>
          <a:stretch/>
        </p:blipFill>
        <p:spPr>
          <a:xfrm>
            <a:off x="4733625" y="0"/>
            <a:ext cx="1972149" cy="2286549"/>
          </a:xfrm>
          <a:prstGeom prst="rect">
            <a:avLst/>
          </a:prstGeom>
          <a:noFill/>
          <a:ln>
            <a:noFill/>
          </a:ln>
        </p:spPr>
      </p:pic>
      <p:sp>
        <p:nvSpPr>
          <p:cNvPr id="97" name="Shape 97"/>
          <p:cNvSpPr/>
          <p:nvPr/>
        </p:nvSpPr>
        <p:spPr>
          <a:xfrm>
            <a:off x="2261150" y="410000"/>
            <a:ext cx="447300" cy="285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a:off x="926825" y="2944475"/>
            <a:ext cx="447300" cy="285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 name="Shape 99"/>
          <p:cNvSpPr/>
          <p:nvPr/>
        </p:nvSpPr>
        <p:spPr>
          <a:xfrm>
            <a:off x="889550" y="55500"/>
            <a:ext cx="1210200" cy="429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 name="Shape 100"/>
          <p:cNvSpPr/>
          <p:nvPr/>
        </p:nvSpPr>
        <p:spPr>
          <a:xfrm>
            <a:off x="5862425" y="2345000"/>
            <a:ext cx="1306200" cy="4290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a:off x="4071088" y="2695975"/>
            <a:ext cx="615900" cy="285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a:off x="4687000" y="56325"/>
            <a:ext cx="792000" cy="285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Shape 103"/>
          <p:cNvSpPr/>
          <p:nvPr/>
        </p:nvSpPr>
        <p:spPr>
          <a:xfrm>
            <a:off x="5862425" y="207900"/>
            <a:ext cx="792000" cy="2859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p:cNvSpPr/>
          <p:nvPr/>
        </p:nvSpPr>
        <p:spPr>
          <a:xfrm>
            <a:off x="1379050" y="410000"/>
            <a:ext cx="906900" cy="3603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149875" y="389275"/>
            <a:ext cx="3066300" cy="5409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K-Means Clustering </a:t>
            </a:r>
            <a:endParaRPr/>
          </a:p>
        </p:txBody>
      </p:sp>
      <p:sp>
        <p:nvSpPr>
          <p:cNvPr id="110" name="Shape 110"/>
          <p:cNvSpPr txBox="1"/>
          <p:nvPr>
            <p:ph idx="1" type="body"/>
          </p:nvPr>
        </p:nvSpPr>
        <p:spPr>
          <a:xfrm>
            <a:off x="87750" y="1143000"/>
            <a:ext cx="3066300" cy="34863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Lorem ipsum dolor sit amet, consectetur adipiscing elit, sed do eiusmod tempor incididunt ut labore et dolore magna aliqua</a:t>
            </a:r>
            <a:endParaRPr/>
          </a:p>
          <a:p>
            <a:pPr indent="0" lvl="0" marL="0">
              <a:spcBef>
                <a:spcPts val="1600"/>
              </a:spcBef>
              <a:spcAft>
                <a:spcPts val="0"/>
              </a:spcAft>
              <a:buNone/>
            </a:pPr>
            <a:r>
              <a:rPr lang="en"/>
              <a:t>Incididunt ut labore et dolore</a:t>
            </a:r>
            <a:endParaRPr/>
          </a:p>
          <a:p>
            <a:pPr indent="0" lvl="0" marL="0">
              <a:spcBef>
                <a:spcPts val="1600"/>
              </a:spcBef>
              <a:spcAft>
                <a:spcPts val="1600"/>
              </a:spcAft>
              <a:buNone/>
            </a:pPr>
            <a:r>
              <a:rPr lang="en"/>
              <a:t>Consectetur adipiscing elit, sed do eiusmod tempor incididunt ut labore et dolore magna aliqua</a:t>
            </a:r>
            <a:endParaRPr/>
          </a:p>
        </p:txBody>
      </p:sp>
      <p:pic>
        <p:nvPicPr>
          <p:cNvPr id="111" name="Shape 111"/>
          <p:cNvPicPr preferRelativeResize="0"/>
          <p:nvPr/>
        </p:nvPicPr>
        <p:blipFill rotWithShape="1">
          <a:blip r:embed="rId3">
            <a:alphaModFix/>
          </a:blip>
          <a:srcRect b="18426" l="18545" r="38404" t="34543"/>
          <a:stretch/>
        </p:blipFill>
        <p:spPr>
          <a:xfrm>
            <a:off x="3391725" y="260900"/>
            <a:ext cx="5578351" cy="4075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Shape 116"/>
          <p:cNvSpPr txBox="1"/>
          <p:nvPr>
            <p:ph type="title"/>
          </p:nvPr>
        </p:nvSpPr>
        <p:spPr>
          <a:xfrm>
            <a:off x="149875" y="389275"/>
            <a:ext cx="3066300" cy="5409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K-Nearest Neighbour</a:t>
            </a:r>
            <a:endParaRPr/>
          </a:p>
          <a:p>
            <a:pPr indent="0" lvl="0" marL="0" rtl="0">
              <a:spcBef>
                <a:spcPts val="0"/>
              </a:spcBef>
              <a:spcAft>
                <a:spcPts val="0"/>
              </a:spcAft>
              <a:buNone/>
            </a:pPr>
            <a:r>
              <a:rPr lang="en"/>
              <a:t>Classification </a:t>
            </a:r>
            <a:endParaRPr/>
          </a:p>
        </p:txBody>
      </p:sp>
      <p:sp>
        <p:nvSpPr>
          <p:cNvPr id="117" name="Shape 117"/>
          <p:cNvSpPr txBox="1"/>
          <p:nvPr>
            <p:ph idx="1" type="body"/>
          </p:nvPr>
        </p:nvSpPr>
        <p:spPr>
          <a:xfrm>
            <a:off x="87750" y="1143000"/>
            <a:ext cx="3066300" cy="3486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Lorem ipsum dolor sit amet, consectetur adipiscing elit, sed do eiusmod tempor incididunt ut labore et dolore magna aliqua</a:t>
            </a:r>
            <a:endParaRPr/>
          </a:p>
          <a:p>
            <a:pPr indent="0" lvl="0" marL="0" rtl="0">
              <a:spcBef>
                <a:spcPts val="1600"/>
              </a:spcBef>
              <a:spcAft>
                <a:spcPts val="0"/>
              </a:spcAft>
              <a:buNone/>
            </a:pPr>
            <a:r>
              <a:rPr lang="en"/>
              <a:t>Incididunt ut labore et dolore</a:t>
            </a:r>
            <a:endParaRPr/>
          </a:p>
          <a:p>
            <a:pPr indent="0" lvl="0" marL="0" rtl="0">
              <a:spcBef>
                <a:spcPts val="1600"/>
              </a:spcBef>
              <a:spcAft>
                <a:spcPts val="1600"/>
              </a:spcAft>
              <a:buNone/>
            </a:pPr>
            <a:r>
              <a:rPr lang="en"/>
              <a:t>Consectetur adipiscing elit, sed do eiusmod tempor incididunt ut labore et dolore magna aliqua</a:t>
            </a:r>
            <a:endParaRPr/>
          </a:p>
        </p:txBody>
      </p:sp>
      <p:pic>
        <p:nvPicPr>
          <p:cNvPr id="118" name="Shape 118"/>
          <p:cNvPicPr preferRelativeResize="0"/>
          <p:nvPr/>
        </p:nvPicPr>
        <p:blipFill>
          <a:blip r:embed="rId3">
            <a:alphaModFix/>
          </a:blip>
          <a:stretch>
            <a:fillRect/>
          </a:stretch>
        </p:blipFill>
        <p:spPr>
          <a:xfrm>
            <a:off x="3368575" y="152400"/>
            <a:ext cx="4930600"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Shape 123"/>
          <p:cNvSpPr txBox="1"/>
          <p:nvPr>
            <p:ph type="title"/>
          </p:nvPr>
        </p:nvSpPr>
        <p:spPr>
          <a:xfrm>
            <a:off x="149875" y="99400"/>
            <a:ext cx="3066300" cy="8307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Difference between the two approaches</a:t>
            </a:r>
            <a:endParaRPr/>
          </a:p>
        </p:txBody>
      </p:sp>
      <p:sp>
        <p:nvSpPr>
          <p:cNvPr id="124" name="Shape 124"/>
          <p:cNvSpPr txBox="1"/>
          <p:nvPr>
            <p:ph idx="1" type="body"/>
          </p:nvPr>
        </p:nvSpPr>
        <p:spPr>
          <a:xfrm>
            <a:off x="87750" y="1143000"/>
            <a:ext cx="3066300" cy="3486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Lorem ipsum dolor sit amet, consectetur adipiscing elit, sed do eiusmod tempor incididunt ut labore et dolore magna aliqua</a:t>
            </a:r>
            <a:endParaRPr/>
          </a:p>
          <a:p>
            <a:pPr indent="0" lvl="0" marL="0" rtl="0">
              <a:spcBef>
                <a:spcPts val="1600"/>
              </a:spcBef>
              <a:spcAft>
                <a:spcPts val="0"/>
              </a:spcAft>
              <a:buNone/>
            </a:pPr>
            <a:r>
              <a:rPr lang="en"/>
              <a:t>Incididunt ut labore et dolore</a:t>
            </a:r>
            <a:endParaRPr/>
          </a:p>
          <a:p>
            <a:pPr indent="0" lvl="0" marL="0" rtl="0">
              <a:spcBef>
                <a:spcPts val="1600"/>
              </a:spcBef>
              <a:spcAft>
                <a:spcPts val="1600"/>
              </a:spcAft>
              <a:buNone/>
            </a:pPr>
            <a:r>
              <a:rPr lang="en"/>
              <a:t>Consectetur adipiscing elit, sed do eiusmod tempor incididunt ut labore et dolore magna aliqua</a:t>
            </a:r>
            <a:endParaRPr/>
          </a:p>
        </p:txBody>
      </p:sp>
      <p:sp>
        <p:nvSpPr>
          <p:cNvPr id="125" name="Shape 125"/>
          <p:cNvSpPr txBox="1"/>
          <p:nvPr/>
        </p:nvSpPr>
        <p:spPr>
          <a:xfrm>
            <a:off x="3391725" y="186350"/>
            <a:ext cx="5628000" cy="4795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latin typeface="EB Garamond"/>
                <a:ea typeface="EB Garamond"/>
                <a:cs typeface="EB Garamond"/>
                <a:sym typeface="EB Garamond"/>
              </a:rPr>
              <a:t>Difference:</a:t>
            </a:r>
            <a:endParaRPr sz="2400">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3000"/>
              <a:t>Literature Survey - 1</a:t>
            </a:r>
            <a:endParaRPr sz="3000"/>
          </a:p>
        </p:txBody>
      </p:sp>
      <p:sp>
        <p:nvSpPr>
          <p:cNvPr id="131" name="Shape 131"/>
          <p:cNvSpPr txBox="1"/>
          <p:nvPr/>
        </p:nvSpPr>
        <p:spPr>
          <a:xfrm>
            <a:off x="347875" y="4488350"/>
            <a:ext cx="8578200" cy="521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100"/>
              <a:t>Gowda, Harsha S., et al. "Semi-supervised text categorization using recursive K-means clustering." </a:t>
            </a:r>
            <a:r>
              <a:rPr i="1" lang="en" sz="1100"/>
              <a:t>International Conference on Recent Trends in Image Processing and Pattern Recognition</a:t>
            </a:r>
            <a:r>
              <a:rPr lang="en" sz="1100"/>
              <a:t>. Springer, Singapore, 2016.</a:t>
            </a:r>
            <a:endParaRPr/>
          </a:p>
        </p:txBody>
      </p:sp>
      <p:sp>
        <p:nvSpPr>
          <p:cNvPr id="132" name="Shape 132"/>
          <p:cNvSpPr txBox="1"/>
          <p:nvPr/>
        </p:nvSpPr>
        <p:spPr>
          <a:xfrm>
            <a:off x="347875" y="757850"/>
            <a:ext cx="8485500" cy="3730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a:latin typeface="Times New Roman"/>
                <a:ea typeface="Times New Roman"/>
                <a:cs typeface="Times New Roman"/>
                <a:sym typeface="Times New Roman"/>
              </a:rPr>
              <a:t>Semi-Supervised Text Categorization using Recursive K-means clustering:</a:t>
            </a:r>
            <a:endParaRPr b="1" sz="1800">
              <a:latin typeface="Times New Roman"/>
              <a:ea typeface="Times New Roman"/>
              <a:cs typeface="Times New Roman"/>
              <a:sym typeface="Times New Roman"/>
            </a:endParaRPr>
          </a:p>
          <a:p>
            <a:pPr indent="0" lvl="0" marL="0" rtl="0" algn="just">
              <a:spcBef>
                <a:spcPts val="0"/>
              </a:spcBef>
              <a:spcAft>
                <a:spcPts val="0"/>
              </a:spcAft>
              <a:buNone/>
            </a:pPr>
            <a:r>
              <a:rPr lang="en" sz="1800">
                <a:latin typeface="EB Garamond"/>
                <a:ea typeface="EB Garamond"/>
                <a:cs typeface="EB Garamond"/>
                <a:sym typeface="EB Garamond"/>
              </a:rPr>
              <a:t>In this paper, we present a semi-supervised learning algorithm for classification of text documents. A method of labeling unlabeled text documents is presented. The presented method is based on the principle of divide and conquer strategy. It uses recursive K-means algorithm for partitioning both labeled and unlabeled data collection. The K-means algorithm is applied recursively on each partition till a desired level partition is achieved such that each partition contains labeled documents of a single class. Once the desired clusters are obtained, the respective cluster centroids are considered as representatives of the clusters and the nearest neighbor rule is used for classifying an unknown text document. Series of experiments have been conducted to bring out the superiority of the proposed model over other recent state of the art models on 20Newsgroups dataset.</a:t>
            </a:r>
            <a:endParaRPr sz="1800">
              <a:latin typeface="EB Garamond"/>
              <a:ea typeface="EB Garamond"/>
              <a:cs typeface="EB Garamond"/>
              <a:sym typeface="EB Garamond"/>
            </a:endParaRPr>
          </a:p>
          <a:p>
            <a:pPr indent="0" lvl="0" marL="0" rtl="0" algn="just">
              <a:spcBef>
                <a:spcPts val="0"/>
              </a:spcBef>
              <a:spcAft>
                <a:spcPts val="0"/>
              </a:spcAft>
              <a:buNone/>
            </a:pPr>
            <a:r>
              <a:t/>
            </a:r>
            <a:endParaRPr b="1" sz="1800">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